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8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810" autoAdjust="0"/>
  </p:normalViewPr>
  <p:slideViewPr>
    <p:cSldViewPr snapToGrid="0">
      <p:cViewPr varScale="1">
        <p:scale>
          <a:sx n="44" d="100"/>
          <a:sy n="44" d="100"/>
        </p:scale>
        <p:origin x="77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01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8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1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04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5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35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34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9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7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36EEA-C102-498E-A8BB-CAFF8EF19D64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8DD9C-3DC5-49C2-88FA-CB58B98D4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01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BEA3A5-89B1-EE94-AF9D-989C6F2DE7AC}"/>
              </a:ext>
            </a:extLst>
          </p:cNvPr>
          <p:cNvSpPr/>
          <p:nvPr/>
        </p:nvSpPr>
        <p:spPr>
          <a:xfrm>
            <a:off x="0" y="1091682"/>
            <a:ext cx="12192000" cy="3172406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DDCB1-2BF7-50D6-CA6C-A5BF67D2D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9087" y="1736960"/>
            <a:ext cx="10543592" cy="2387600"/>
          </a:xfrm>
        </p:spPr>
        <p:txBody>
          <a:bodyPr>
            <a:normAutofit fontScale="90000"/>
          </a:bodyPr>
          <a:lstStyle/>
          <a:p>
            <a:r>
              <a:rPr lang="en-US" sz="5300" b="0" i="0" dirty="0">
                <a:solidFill>
                  <a:schemeClr val="bg1"/>
                </a:solidFill>
                <a:effectLst/>
                <a:latin typeface="Slack-Lato"/>
              </a:rPr>
              <a:t>Comparative Response of Littleneck and Manila Clams From The Puget Sound to Ocean Acidification Conditions</a:t>
            </a:r>
            <a:br>
              <a:rPr lang="en-US" b="0" i="0" dirty="0">
                <a:solidFill>
                  <a:schemeClr val="bg1"/>
                </a:solidFill>
                <a:effectLst/>
                <a:latin typeface="Slack-Lato"/>
              </a:rPr>
            </a:br>
            <a:r>
              <a:rPr lang="en-US" sz="5300" b="0" i="0" dirty="0">
                <a:solidFill>
                  <a:schemeClr val="bg1"/>
                </a:solidFill>
                <a:effectLst/>
                <a:latin typeface="Slack-Lato"/>
              </a:rPr>
              <a:t>Year 1</a:t>
            </a:r>
            <a:endParaRPr lang="en-US" sz="53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17A43-551A-3C9C-BFEE-7964EBFAAD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61409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Larken Root </a:t>
            </a:r>
          </a:p>
          <a:p>
            <a:r>
              <a:rPr lang="en-US" dirty="0"/>
              <a:t>CICOES postdoctoral researcher</a:t>
            </a:r>
          </a:p>
          <a:p>
            <a:r>
              <a:rPr lang="en-US" dirty="0"/>
              <a:t>Roberts Lab, UW School of Aquatic and Fisheries Science </a:t>
            </a:r>
          </a:p>
          <a:p>
            <a:endParaRPr lang="en-US" dirty="0"/>
          </a:p>
          <a:p>
            <a:r>
              <a:rPr lang="en-US" dirty="0"/>
              <a:t>Co-authors: </a:t>
            </a:r>
            <a:r>
              <a:rPr lang="en-US" b="1" dirty="0"/>
              <a:t>Mackenzie </a:t>
            </a:r>
            <a:r>
              <a:rPr lang="en-US" b="1" dirty="0" err="1"/>
              <a:t>Gavery</a:t>
            </a:r>
            <a:r>
              <a:rPr lang="en-US" dirty="0"/>
              <a:t>, NOAA    </a:t>
            </a:r>
            <a:r>
              <a:rPr lang="en-US" b="1" dirty="0"/>
              <a:t>Ryan Crim</a:t>
            </a:r>
            <a:r>
              <a:rPr lang="en-US" dirty="0"/>
              <a:t>, Puget Sound Restoration Fund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456EB-2FDF-5980-6E7D-1F865EE00308}"/>
              </a:ext>
            </a:extLst>
          </p:cNvPr>
          <p:cNvSpPr txBox="1"/>
          <p:nvPr/>
        </p:nvSpPr>
        <p:spPr>
          <a:xfrm>
            <a:off x="10025150" y="267377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PCSGA 2022</a:t>
            </a:r>
          </a:p>
        </p:txBody>
      </p:sp>
    </p:spTree>
    <p:extLst>
      <p:ext uri="{BB962C8B-B14F-4D97-AF65-F5344CB8AC3E}">
        <p14:creationId xmlns:p14="http://schemas.microsoft.com/office/powerpoint/2010/main" val="289595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6B6CB-527B-A315-B7EB-532D0CA5E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8769" y="2892557"/>
            <a:ext cx="5220461" cy="360031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9C8DD8-A239-9FBA-1203-AAB546091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48718" y="2892556"/>
            <a:ext cx="5024514" cy="3470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463465-3ED2-7A90-ECD1-13E105C48C32}"/>
              </a:ext>
            </a:extLst>
          </p:cNvPr>
          <p:cNvSpPr txBox="1"/>
          <p:nvPr/>
        </p:nvSpPr>
        <p:spPr>
          <a:xfrm>
            <a:off x="1262442" y="1302407"/>
            <a:ext cx="9553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Measurements of oxygen consumption by individual clams over approximately one hour </a:t>
            </a:r>
          </a:p>
          <a:p>
            <a:endParaRPr lang="en-US" sz="2000" dirty="0"/>
          </a:p>
          <a:p>
            <a:r>
              <a:rPr lang="en-US" sz="2000" dirty="0"/>
              <a:t>No difference was seen between treatments or species, but data distributions show more “closed” behavior in littlenecks and treatment groups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491F0B-BEDA-17C0-D2C7-CFB0619A3134}"/>
              </a:ext>
            </a:extLst>
          </p:cNvPr>
          <p:cNvSpPr txBox="1"/>
          <p:nvPr/>
        </p:nvSpPr>
        <p:spPr>
          <a:xfrm>
            <a:off x="1940769" y="6308209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Littleneck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B976F1-173D-1BFB-BDFD-223E0914FA91}"/>
              </a:ext>
            </a:extLst>
          </p:cNvPr>
          <p:cNvSpPr txBox="1"/>
          <p:nvPr/>
        </p:nvSpPr>
        <p:spPr>
          <a:xfrm>
            <a:off x="7505961" y="6308209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Littleneck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985405-761B-CF72-E1EF-E3C9E92F53AA}"/>
              </a:ext>
            </a:extLst>
          </p:cNvPr>
          <p:cNvSpPr txBox="1"/>
          <p:nvPr/>
        </p:nvSpPr>
        <p:spPr>
          <a:xfrm>
            <a:off x="4323183" y="6308209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Manila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363505-AC70-4BEA-5685-61473997F879}"/>
              </a:ext>
            </a:extLst>
          </p:cNvPr>
          <p:cNvSpPr txBox="1"/>
          <p:nvPr/>
        </p:nvSpPr>
        <p:spPr>
          <a:xfrm>
            <a:off x="9868681" y="6308209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Manila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C8ECF1-B38F-2EFB-4F3E-488E8E308297}"/>
              </a:ext>
            </a:extLst>
          </p:cNvPr>
          <p:cNvSpPr/>
          <p:nvPr/>
        </p:nvSpPr>
        <p:spPr>
          <a:xfrm>
            <a:off x="1" y="149290"/>
            <a:ext cx="11373231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D461466-5FEC-55B1-6F0F-7BA114C3B960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Respirometry</a:t>
            </a:r>
          </a:p>
        </p:txBody>
      </p:sp>
    </p:spTree>
    <p:extLst>
      <p:ext uri="{BB962C8B-B14F-4D97-AF65-F5344CB8AC3E}">
        <p14:creationId xmlns:p14="http://schemas.microsoft.com/office/powerpoint/2010/main" val="123466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410E95-4410-3214-53D6-D80FB86A0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672" y="1617785"/>
            <a:ext cx="6488901" cy="447510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E2D1A9-DEC0-5101-7A05-80607B05D623}"/>
              </a:ext>
            </a:extLst>
          </p:cNvPr>
          <p:cNvSpPr txBox="1"/>
          <p:nvPr/>
        </p:nvSpPr>
        <p:spPr>
          <a:xfrm>
            <a:off x="3150877" y="224580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E102FC-5D5F-7B5D-FF9E-4068A7523B6B}"/>
              </a:ext>
            </a:extLst>
          </p:cNvPr>
          <p:cNvSpPr txBox="1"/>
          <p:nvPr/>
        </p:nvSpPr>
        <p:spPr>
          <a:xfrm>
            <a:off x="7432402" y="1822508"/>
            <a:ext cx="41707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ATPase activity is an indicator of  ionic balance and metabolic activity.</a:t>
            </a:r>
          </a:p>
          <a:p>
            <a:endParaRPr lang="en-US" sz="2400" dirty="0"/>
          </a:p>
          <a:p>
            <a:r>
              <a:rPr lang="en-US" sz="2400" dirty="0"/>
              <a:t>Littleneck clams at ambient pH had significantly higher activity than Manila clams, but there was no difference within either species due to low </a:t>
            </a:r>
            <a:r>
              <a:rPr lang="en-US" sz="2400" dirty="0" err="1"/>
              <a:t>pH.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500D07-E346-0D67-4056-C0ED191764B8}"/>
              </a:ext>
            </a:extLst>
          </p:cNvPr>
          <p:cNvSpPr txBox="1"/>
          <p:nvPr/>
        </p:nvSpPr>
        <p:spPr>
          <a:xfrm>
            <a:off x="2027226" y="5908224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Littleneck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982C5-7DFB-D06A-7757-40C653D9B121}"/>
              </a:ext>
            </a:extLst>
          </p:cNvPr>
          <p:cNvSpPr txBox="1"/>
          <p:nvPr/>
        </p:nvSpPr>
        <p:spPr>
          <a:xfrm>
            <a:off x="4988142" y="5908224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Manila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850FF7-6377-D512-0C4F-21296F4A521F}"/>
              </a:ext>
            </a:extLst>
          </p:cNvPr>
          <p:cNvSpPr/>
          <p:nvPr/>
        </p:nvSpPr>
        <p:spPr>
          <a:xfrm>
            <a:off x="1" y="149290"/>
            <a:ext cx="11354636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F527732-010B-A4AB-AFDB-3AEE1B350FF2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</a:t>
            </a:r>
            <a:r>
              <a:rPr lang="en-US" baseline="30000" dirty="0">
                <a:solidFill>
                  <a:schemeClr val="bg1"/>
                </a:solidFill>
              </a:rPr>
              <a:t>+</a:t>
            </a:r>
            <a:r>
              <a:rPr lang="en-US" dirty="0">
                <a:solidFill>
                  <a:schemeClr val="bg1"/>
                </a:solidFill>
              </a:rPr>
              <a:t>/K</a:t>
            </a:r>
            <a:r>
              <a:rPr lang="en-US" baseline="30000" dirty="0">
                <a:solidFill>
                  <a:schemeClr val="bg1"/>
                </a:solidFill>
              </a:rPr>
              <a:t>+</a:t>
            </a:r>
            <a:r>
              <a:rPr lang="en-US" dirty="0">
                <a:solidFill>
                  <a:schemeClr val="bg1"/>
                </a:solidFill>
              </a:rPr>
              <a:t> ATPase activity</a:t>
            </a:r>
          </a:p>
        </p:txBody>
      </p:sp>
    </p:spTree>
    <p:extLst>
      <p:ext uri="{BB962C8B-B14F-4D97-AF65-F5344CB8AC3E}">
        <p14:creationId xmlns:p14="http://schemas.microsoft.com/office/powerpoint/2010/main" val="1982474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47B42-1B01-3513-81DD-B6A9709C5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So far, there is no evidence that either species is more tolerant of low pH, or that either is very sensitive as adults.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Further investigation of gene expression may reveal differential responses, as well as comparing response based on reproductive maturation.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 experiments with improved spawning and larval rearing will help us understand sensitivity in </a:t>
            </a:r>
            <a:r>
              <a:rPr lang="en-US" b="1" dirty="0"/>
              <a:t>larvae</a:t>
            </a:r>
            <a:r>
              <a:rPr lang="en-US" dirty="0"/>
              <a:t> to OA, and the potential of parental priming in improving outcomes.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36C9EE-862A-8D17-739F-13A6AA8D2194}"/>
              </a:ext>
            </a:extLst>
          </p:cNvPr>
          <p:cNvSpPr/>
          <p:nvPr/>
        </p:nvSpPr>
        <p:spPr>
          <a:xfrm>
            <a:off x="0" y="149290"/>
            <a:ext cx="11353800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9275EE-1750-09AE-A735-DFB971969B8B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Early conclusions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4217563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866BA-C74E-E08D-2BA2-2E7D7C031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000" dirty="0"/>
              <a:t>The goal of this project is helping growers, and we need to make sure the research is making an impact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We plan to set up grower interviews before and during PCSGA 2023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growers, we want to know;</a:t>
            </a:r>
          </a:p>
          <a:p>
            <a:pPr marL="0" indent="0">
              <a:buNone/>
            </a:pPr>
            <a:r>
              <a:rPr lang="en-US" dirty="0"/>
              <a:t>What experiences do you have with OA?</a:t>
            </a:r>
          </a:p>
          <a:p>
            <a:pPr marL="0" indent="0">
              <a:buNone/>
            </a:pPr>
            <a:r>
              <a:rPr lang="en-US" dirty="0"/>
              <a:t>Given upcoming results, what practices might you be open to adopting to prepare for OA in the future?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C3712E-A466-AA50-414C-8D09CCAD7F4F}"/>
              </a:ext>
            </a:extLst>
          </p:cNvPr>
          <p:cNvSpPr/>
          <p:nvPr/>
        </p:nvSpPr>
        <p:spPr>
          <a:xfrm>
            <a:off x="1" y="149290"/>
            <a:ext cx="11353800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5AF8A18-5FA9-6ACC-266C-EBF1FB6EEF58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Survey</a:t>
            </a:r>
          </a:p>
        </p:txBody>
      </p:sp>
    </p:spTree>
    <p:extLst>
      <p:ext uri="{BB962C8B-B14F-4D97-AF65-F5344CB8AC3E}">
        <p14:creationId xmlns:p14="http://schemas.microsoft.com/office/powerpoint/2010/main" val="4030786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10E4EB-3164-0AF5-D74F-0566DDB3B9E5}"/>
              </a:ext>
            </a:extLst>
          </p:cNvPr>
          <p:cNvSpPr/>
          <p:nvPr/>
        </p:nvSpPr>
        <p:spPr>
          <a:xfrm>
            <a:off x="1" y="149290"/>
            <a:ext cx="11353800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26F9F-B80C-A7E9-A659-C7A261C88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1253331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We received invaluable support and guidance from:</a:t>
            </a:r>
          </a:p>
          <a:p>
            <a:pPr marL="0" indent="0">
              <a:buNone/>
            </a:pPr>
            <a:r>
              <a:rPr lang="en-US" sz="2400" b="0" i="0" dirty="0">
                <a:solidFill>
                  <a:srgbClr val="222222"/>
                </a:solidFill>
                <a:effectLst/>
                <a:latin typeface="Google Sans"/>
              </a:rPr>
              <a:t>Elizabeth Unsell, Suquamish Tribe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Google Sans"/>
              </a:rPr>
              <a:t>Alexa </a:t>
            </a:r>
            <a:r>
              <a:rPr lang="en-US" sz="2400" dirty="0" err="1">
                <a:solidFill>
                  <a:srgbClr val="222222"/>
                </a:solidFill>
                <a:latin typeface="Google Sans"/>
              </a:rPr>
              <a:t>Romersa</a:t>
            </a:r>
            <a:r>
              <a:rPr lang="en-US" sz="2400" dirty="0">
                <a:solidFill>
                  <a:srgbClr val="222222"/>
                </a:solidFill>
                <a:latin typeface="Google Sans"/>
              </a:rPr>
              <a:t>, Pacific </a:t>
            </a:r>
            <a:r>
              <a:rPr lang="en-US" sz="2400" dirty="0" err="1">
                <a:solidFill>
                  <a:srgbClr val="222222"/>
                </a:solidFill>
                <a:latin typeface="Google Sans"/>
              </a:rPr>
              <a:t>Hybreed</a:t>
            </a:r>
            <a:endParaRPr lang="en-US" sz="2400" dirty="0">
              <a:solidFill>
                <a:srgbClr val="222222"/>
              </a:solidFill>
              <a:latin typeface="Google Sans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Google Sans"/>
              </a:rPr>
              <a:t>Matt George, CICOES Post-doc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Google Sans"/>
              </a:rPr>
              <a:t>Delaney Lawson, UW SAFS</a:t>
            </a:r>
          </a:p>
          <a:p>
            <a:pPr marL="0" indent="0">
              <a:buNone/>
            </a:pPr>
            <a:r>
              <a:rPr lang="en-US" sz="2400">
                <a:solidFill>
                  <a:srgbClr val="222222"/>
                </a:solidFill>
                <a:latin typeface="Google Sans"/>
              </a:rPr>
              <a:t>Eileen Bates, UW SAFS</a:t>
            </a:r>
            <a:endParaRPr lang="en-US" sz="2400" dirty="0">
              <a:solidFill>
                <a:srgbClr val="222222"/>
              </a:solidFill>
              <a:latin typeface="Google Sans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Google Sans"/>
              </a:rPr>
              <a:t>Mollie Middleton, NOAA</a:t>
            </a: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  <a:latin typeface="Google Sans"/>
            </a:endParaRPr>
          </a:p>
          <a:p>
            <a:pPr marL="0" indent="0" algn="ctr">
              <a:buNone/>
            </a:pPr>
            <a:r>
              <a:rPr lang="en-US" sz="4800" dirty="0">
                <a:solidFill>
                  <a:srgbClr val="222222"/>
                </a:solidFill>
                <a:latin typeface="Google Sans"/>
              </a:rPr>
              <a:t>Questions?</a:t>
            </a:r>
            <a:endParaRPr lang="en-US" sz="4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D81DDD1-032C-66A5-B1D8-EB9142E97E39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632670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89BB04A-3D93-BB53-A8D1-F62F0E597BDE}"/>
              </a:ext>
            </a:extLst>
          </p:cNvPr>
          <p:cNvSpPr/>
          <p:nvPr/>
        </p:nvSpPr>
        <p:spPr>
          <a:xfrm>
            <a:off x="1" y="149290"/>
            <a:ext cx="11374734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A67959-B769-C0A3-C382-FB3719CAF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-2155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Ocean acidification (OA)</a:t>
            </a:r>
          </a:p>
        </p:txBody>
      </p:sp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EB07F22E-B7F4-58DD-FDE7-53CA83880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30" y="1262306"/>
            <a:ext cx="5432671" cy="29455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73DE56B-13F8-8B6E-72E0-8283FFFF2773}"/>
              </a:ext>
            </a:extLst>
          </p:cNvPr>
          <p:cNvSpPr txBox="1"/>
          <p:nvPr/>
        </p:nvSpPr>
        <p:spPr>
          <a:xfrm>
            <a:off x="7473821" y="1483567"/>
            <a:ext cx="37695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Increasing carbon dioxide in the atmosphere leads to increased concentration in oceans due to diffusion.</a:t>
            </a:r>
          </a:p>
          <a:p>
            <a:endParaRPr lang="en-US" sz="2400" dirty="0"/>
          </a:p>
          <a:p>
            <a:r>
              <a:rPr lang="en-US" sz="2400" dirty="0"/>
              <a:t>Increased pCO</a:t>
            </a:r>
            <a:r>
              <a:rPr lang="en-US" sz="2400" baseline="-25000" dirty="0"/>
              <a:t>2</a:t>
            </a:r>
            <a:r>
              <a:rPr lang="en-US" sz="2400" dirty="0"/>
              <a:t> leads to lowering pH through a series of reactions with water </a:t>
            </a:r>
          </a:p>
          <a:p>
            <a:endParaRPr lang="en-US" sz="2400" dirty="0"/>
          </a:p>
          <a:p>
            <a:r>
              <a:rPr lang="en-US" sz="2400" dirty="0"/>
              <a:t>Ocean pH is projected to decrease by up to 0.4 units by 2100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8B4356-9F85-48AD-B11D-7DA73D101EA4}"/>
              </a:ext>
            </a:extLst>
          </p:cNvPr>
          <p:cNvSpPr txBox="1"/>
          <p:nvPr/>
        </p:nvSpPr>
        <p:spPr>
          <a:xfrm>
            <a:off x="1287624" y="4207832"/>
            <a:ext cx="19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Maslin, 2019</a:t>
            </a:r>
          </a:p>
        </p:txBody>
      </p:sp>
    </p:spTree>
    <p:extLst>
      <p:ext uri="{BB962C8B-B14F-4D97-AF65-F5344CB8AC3E}">
        <p14:creationId xmlns:p14="http://schemas.microsoft.com/office/powerpoint/2010/main" val="1544885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7959-B769-C0A3-C382-FB3719CAF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43757"/>
            <a:ext cx="10515600" cy="1325563"/>
          </a:xfrm>
        </p:spPr>
        <p:txBody>
          <a:bodyPr/>
          <a:lstStyle/>
          <a:p>
            <a:r>
              <a:rPr lang="en-US" dirty="0"/>
              <a:t>Ocean acidification (OA)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1C83C3C-E38C-51FE-A761-91CE69773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2" y="4947933"/>
            <a:ext cx="8142555" cy="133380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E18C44-6314-4E27-FF4D-CB038C184542}"/>
              </a:ext>
            </a:extLst>
          </p:cNvPr>
          <p:cNvSpPr txBox="1"/>
          <p:nvPr/>
        </p:nvSpPr>
        <p:spPr>
          <a:xfrm>
            <a:off x="838201" y="4524375"/>
            <a:ext cx="74050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(1) Gordon Point            (2) West Point            (3) Hood Canal        (4) Saratoga Passage         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52AF8A-1E49-ACDB-1DA1-CE7DD2D2E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70379" y="1171514"/>
            <a:ext cx="3307946" cy="5113045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EB07F22E-B7F4-58DD-FDE7-53CA83880D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430" y="1262306"/>
            <a:ext cx="5432671" cy="29455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735EA5-20C2-B03E-928C-08FDE8271E28}"/>
              </a:ext>
            </a:extLst>
          </p:cNvPr>
          <p:cNvSpPr txBox="1"/>
          <p:nvPr/>
        </p:nvSpPr>
        <p:spPr>
          <a:xfrm>
            <a:off x="838201" y="6366741"/>
            <a:ext cx="233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From Bianucci et al. 2018</a:t>
            </a:r>
            <a:r>
              <a:rPr lang="en-US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D5D885-628D-8452-DDC4-6D6023837425}"/>
              </a:ext>
            </a:extLst>
          </p:cNvPr>
          <p:cNvSpPr/>
          <p:nvPr/>
        </p:nvSpPr>
        <p:spPr>
          <a:xfrm>
            <a:off x="0" y="149290"/>
            <a:ext cx="11378325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D67EA98-BA5E-D25E-F243-EC831AAA9C23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Ocean acidification (OA)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65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8D28D-7136-4AB6-C010-8D74B4B11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7544"/>
            <a:ext cx="10067925" cy="4721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Research has identified several potential impacts of OA conditions on shellfish, including:</a:t>
            </a:r>
          </a:p>
          <a:p>
            <a:r>
              <a:rPr lang="en-US" dirty="0"/>
              <a:t>Biomineralization – the ability of an animal to precipitate and incorporate calcium into the shell</a:t>
            </a:r>
          </a:p>
          <a:p>
            <a:r>
              <a:rPr lang="en-US" dirty="0"/>
              <a:t>Energetics – changes in energy requirements and the impact on growth</a:t>
            </a:r>
          </a:p>
          <a:p>
            <a:r>
              <a:rPr lang="en-US" dirty="0"/>
              <a:t>Larval development and growth – impacts on early life stages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dirty="0"/>
              <a:t>Bivalves are most impacted in </a:t>
            </a:r>
            <a:r>
              <a:rPr lang="en-US" sz="4000" u="sng" dirty="0"/>
              <a:t>larval growth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857EFE-D625-3562-7D03-4A22A9BDCE43}"/>
              </a:ext>
            </a:extLst>
          </p:cNvPr>
          <p:cNvSpPr/>
          <p:nvPr/>
        </p:nvSpPr>
        <p:spPr>
          <a:xfrm>
            <a:off x="1" y="149290"/>
            <a:ext cx="11364685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B3EB291-DFD7-123F-A9C0-6FAB53C70B04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Impact on Bivalves</a:t>
            </a:r>
          </a:p>
        </p:txBody>
      </p:sp>
    </p:spTree>
    <p:extLst>
      <p:ext uri="{BB962C8B-B14F-4D97-AF65-F5344CB8AC3E}">
        <p14:creationId xmlns:p14="http://schemas.microsoft.com/office/powerpoint/2010/main" val="219365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EB85A-CA81-FE50-4A31-94FE7F775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6010469" cy="4805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Evidence indicates that native Pacific coast bivalves may be more tolerant to low pH as it is a naturally occurring condition.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non-native Manila clams more susceptible to OA than native Littleneck clams?</a:t>
            </a:r>
          </a:p>
        </p:txBody>
      </p:sp>
      <p:pic>
        <p:nvPicPr>
          <p:cNvPr id="5" name="Picture 4" descr="A picture containing plate, vegetable&#10;&#10;Description automatically generated">
            <a:extLst>
              <a:ext uri="{FF2B5EF4-FFF2-40B4-BE49-F238E27FC236}">
                <a16:creationId xmlns:a16="http://schemas.microsoft.com/office/drawing/2014/main" id="{597194A1-DEE8-FC60-F62F-A14B2B835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544" y="1137211"/>
            <a:ext cx="3797394" cy="50397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1C474D-37F8-8C9A-BA18-9D3F1065C17E}"/>
              </a:ext>
            </a:extLst>
          </p:cNvPr>
          <p:cNvSpPr txBox="1"/>
          <p:nvPr/>
        </p:nvSpPr>
        <p:spPr>
          <a:xfrm>
            <a:off x="7395586" y="6176963"/>
            <a:ext cx="2965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Clams collected in Liberty Bay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DB1B70-BD01-E48B-55B8-422515736CE1}"/>
              </a:ext>
            </a:extLst>
          </p:cNvPr>
          <p:cNvSpPr/>
          <p:nvPr/>
        </p:nvSpPr>
        <p:spPr>
          <a:xfrm>
            <a:off x="1" y="149290"/>
            <a:ext cx="11356937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23C3ECD-C246-68AB-4CA2-7790B22A5E07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Impact on Aquaculture</a:t>
            </a:r>
          </a:p>
        </p:txBody>
      </p:sp>
    </p:spTree>
    <p:extLst>
      <p:ext uri="{BB962C8B-B14F-4D97-AF65-F5344CB8AC3E}">
        <p14:creationId xmlns:p14="http://schemas.microsoft.com/office/powerpoint/2010/main" val="4227420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C1A85-80F2-CBC1-A6D9-63D855E9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50" y="1439484"/>
            <a:ext cx="4861249" cy="417754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Adults</a:t>
            </a:r>
          </a:p>
          <a:p>
            <a:pPr marL="0" indent="0">
              <a:buNone/>
            </a:pPr>
            <a:r>
              <a:rPr lang="en-US" sz="2400" dirty="0"/>
              <a:t>Are native clams more tolerant of OA conditions, as seen in other bivalve species native to the Puget Sound?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Larvae</a:t>
            </a:r>
          </a:p>
          <a:p>
            <a:pPr marL="0" indent="0">
              <a:buNone/>
            </a:pPr>
            <a:r>
              <a:rPr lang="en-US" sz="2400" dirty="0"/>
              <a:t>Can exposure of adults to OA conditions “prime” subsequent larvae to be more tolerant?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B958D98-B7B8-2B2D-BCD4-FA265C9A6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270" y="1439483"/>
            <a:ext cx="4861249" cy="39519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9E3942E-07E1-1B34-270C-87E3FC389264}"/>
              </a:ext>
            </a:extLst>
          </p:cNvPr>
          <p:cNvSpPr/>
          <p:nvPr/>
        </p:nvSpPr>
        <p:spPr>
          <a:xfrm>
            <a:off x="1" y="149290"/>
            <a:ext cx="11353800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519FA65-4420-CFBD-F035-EB6987C94B25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Research questions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2B8304-D7FE-33EE-713A-5AD413C0D5F6}"/>
              </a:ext>
            </a:extLst>
          </p:cNvPr>
          <p:cNvSpPr txBox="1"/>
          <p:nvPr/>
        </p:nvSpPr>
        <p:spPr>
          <a:xfrm>
            <a:off x="327566" y="5526911"/>
            <a:ext cx="115368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000" dirty="0"/>
              <a:t>Can alternative </a:t>
            </a:r>
            <a:r>
              <a:rPr lang="en-US" sz="3000" b="1" dirty="0"/>
              <a:t>species</a:t>
            </a:r>
            <a:r>
              <a:rPr lang="en-US" sz="3000" dirty="0"/>
              <a:t> or </a:t>
            </a:r>
            <a:r>
              <a:rPr lang="en-US" sz="3000" b="1" dirty="0"/>
              <a:t>husbandry practices</a:t>
            </a:r>
            <a:r>
              <a:rPr lang="en-US" sz="3000" dirty="0"/>
              <a:t> improve resiliency to OA?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967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4DFA9F1-6624-98AC-3323-8CB2E1C66E79}"/>
              </a:ext>
            </a:extLst>
          </p:cNvPr>
          <p:cNvSpPr txBox="1"/>
          <p:nvPr/>
        </p:nvSpPr>
        <p:spPr>
          <a:xfrm>
            <a:off x="667378" y="1399291"/>
            <a:ext cx="4548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weeks preacclimation to common conditions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AF2BC2-B0E9-C63E-787F-E2E6B4C4AEC6}"/>
              </a:ext>
            </a:extLst>
          </p:cNvPr>
          <p:cNvSpPr txBox="1"/>
          <p:nvPr/>
        </p:nvSpPr>
        <p:spPr>
          <a:xfrm>
            <a:off x="1619098" y="2030890"/>
            <a:ext cx="2454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at OA condition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0D5157-3D74-E4B7-464A-5628F07E191F}"/>
              </a:ext>
            </a:extLst>
          </p:cNvPr>
          <p:cNvSpPr txBox="1"/>
          <p:nvPr/>
        </p:nvSpPr>
        <p:spPr>
          <a:xfrm>
            <a:off x="1481479" y="2662717"/>
            <a:ext cx="301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temperature increase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DEA18F-A371-FF12-5F59-F1244F0353C0}"/>
              </a:ext>
            </a:extLst>
          </p:cNvPr>
          <p:cNvSpPr txBox="1"/>
          <p:nvPr/>
        </p:nvSpPr>
        <p:spPr>
          <a:xfrm>
            <a:off x="1530594" y="3293584"/>
            <a:ext cx="291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at final temp and pH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D7E0CD-72C3-6D7F-4659-71325653123F}"/>
              </a:ext>
            </a:extLst>
          </p:cNvPr>
          <p:cNvSpPr txBox="1"/>
          <p:nvPr/>
        </p:nvSpPr>
        <p:spPr>
          <a:xfrm>
            <a:off x="2224374" y="3926143"/>
            <a:ext cx="1527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 spawning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2FA708-941F-0B0F-FC2B-58B715F6C916}"/>
              </a:ext>
            </a:extLst>
          </p:cNvPr>
          <p:cNvSpPr txBox="1"/>
          <p:nvPr/>
        </p:nvSpPr>
        <p:spPr>
          <a:xfrm>
            <a:off x="1938609" y="4561918"/>
            <a:ext cx="2135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Respirometry testing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E88871-40FC-2910-2EBB-E1CDC9995E12}"/>
              </a:ext>
            </a:extLst>
          </p:cNvPr>
          <p:cNvSpPr txBox="1"/>
          <p:nvPr/>
        </p:nvSpPr>
        <p:spPr>
          <a:xfrm>
            <a:off x="2082603" y="5194477"/>
            <a:ext cx="1811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Second spawning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276299-C96D-4D76-3055-5E39EB23851D}"/>
              </a:ext>
            </a:extLst>
          </p:cNvPr>
          <p:cNvSpPr txBox="1"/>
          <p:nvPr/>
        </p:nvSpPr>
        <p:spPr>
          <a:xfrm>
            <a:off x="1846564" y="5827036"/>
            <a:ext cx="231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sample collection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248A70B8-55FE-8F17-A4D4-DC5B5A9F96DC}"/>
              </a:ext>
            </a:extLst>
          </p:cNvPr>
          <p:cNvSpPr/>
          <p:nvPr/>
        </p:nvSpPr>
        <p:spPr>
          <a:xfrm>
            <a:off x="2846581" y="1796616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5451B944-59C4-6E06-F1B8-B71D96D11EC3}"/>
              </a:ext>
            </a:extLst>
          </p:cNvPr>
          <p:cNvSpPr/>
          <p:nvPr/>
        </p:nvSpPr>
        <p:spPr>
          <a:xfrm>
            <a:off x="2846581" y="2394582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282A15CA-CA1B-9627-E01E-A3DED01FCDC3}"/>
              </a:ext>
            </a:extLst>
          </p:cNvPr>
          <p:cNvSpPr/>
          <p:nvPr/>
        </p:nvSpPr>
        <p:spPr>
          <a:xfrm>
            <a:off x="2846581" y="3019809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31632311-A3F9-9D07-569C-D28ABA945794}"/>
              </a:ext>
            </a:extLst>
          </p:cNvPr>
          <p:cNvSpPr/>
          <p:nvPr/>
        </p:nvSpPr>
        <p:spPr>
          <a:xfrm>
            <a:off x="2846581" y="3666132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FCA69082-B56B-01D4-991D-7D7364DF76F2}"/>
              </a:ext>
            </a:extLst>
          </p:cNvPr>
          <p:cNvSpPr/>
          <p:nvPr/>
        </p:nvSpPr>
        <p:spPr>
          <a:xfrm>
            <a:off x="2846581" y="4313114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D6BED9AF-900A-0115-9565-794696F59A7C}"/>
              </a:ext>
            </a:extLst>
          </p:cNvPr>
          <p:cNvSpPr/>
          <p:nvPr/>
        </p:nvSpPr>
        <p:spPr>
          <a:xfrm>
            <a:off x="2846581" y="4948151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9C6F2F80-B69F-BB34-C1AC-0805CF89CAEB}"/>
              </a:ext>
            </a:extLst>
          </p:cNvPr>
          <p:cNvSpPr/>
          <p:nvPr/>
        </p:nvSpPr>
        <p:spPr>
          <a:xfrm>
            <a:off x="2846581" y="5547865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F55BC410-BEF1-9E16-22B2-E62927B08DFA}"/>
              </a:ext>
            </a:extLst>
          </p:cNvPr>
          <p:cNvSpPr/>
          <p:nvPr/>
        </p:nvSpPr>
        <p:spPr>
          <a:xfrm rot="18874609">
            <a:off x="4331183" y="4615816"/>
            <a:ext cx="229650" cy="2615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1907BA-F835-1F44-389D-5C9A32A8EEED}"/>
              </a:ext>
            </a:extLst>
          </p:cNvPr>
          <p:cNvSpPr txBox="1"/>
          <p:nvPr/>
        </p:nvSpPr>
        <p:spPr>
          <a:xfrm>
            <a:off x="4725805" y="4894252"/>
            <a:ext cx="2311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weeks Larval Rearing</a:t>
            </a:r>
          </a:p>
        </p:txBody>
      </p:sp>
      <p:pic>
        <p:nvPicPr>
          <p:cNvPr id="26" name="Picture 25" descr="A picture containing set&#10;&#10;Description automatically generated">
            <a:extLst>
              <a:ext uri="{FF2B5EF4-FFF2-40B4-BE49-F238E27FC236}">
                <a16:creationId xmlns:a16="http://schemas.microsoft.com/office/drawing/2014/main" id="{C0A3DE13-AA83-D3DF-8299-FC9B9D777A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69882" y="3956859"/>
            <a:ext cx="2137529" cy="2850039"/>
          </a:xfrm>
          <a:prstGeom prst="rect">
            <a:avLst/>
          </a:prstGeom>
        </p:spPr>
      </p:pic>
      <p:pic>
        <p:nvPicPr>
          <p:cNvPr id="28" name="Picture 27" descr="A picture containing green, bowl, indoor&#10;&#10;Description automatically generated">
            <a:extLst>
              <a:ext uri="{FF2B5EF4-FFF2-40B4-BE49-F238E27FC236}">
                <a16:creationId xmlns:a16="http://schemas.microsoft.com/office/drawing/2014/main" id="{A0519183-A525-E783-6C40-5C278361E8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399" y="1126543"/>
            <a:ext cx="1980046" cy="2640062"/>
          </a:xfrm>
          <a:prstGeom prst="rect">
            <a:avLst/>
          </a:prstGeom>
        </p:spPr>
      </p:pic>
      <p:pic>
        <p:nvPicPr>
          <p:cNvPr id="30" name="Picture 29" descr="A picture containing text, indoor, floor, several&#10;&#10;Description automatically generated">
            <a:extLst>
              <a:ext uri="{FF2B5EF4-FFF2-40B4-BE49-F238E27FC236}">
                <a16:creationId xmlns:a16="http://schemas.microsoft.com/office/drawing/2014/main" id="{83160DAA-A494-26F1-1A8C-A58283C164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631" y="1582207"/>
            <a:ext cx="1983463" cy="264461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109A45B-DDCD-480E-F565-E28892B653F8}"/>
              </a:ext>
            </a:extLst>
          </p:cNvPr>
          <p:cNvSpPr/>
          <p:nvPr/>
        </p:nvSpPr>
        <p:spPr>
          <a:xfrm>
            <a:off x="0" y="149290"/>
            <a:ext cx="11354637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5E7EF982-6BFC-6EE8-DF60-60FD2788F81D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Experimental set-up</a:t>
            </a:r>
          </a:p>
        </p:txBody>
      </p:sp>
    </p:spTree>
    <p:extLst>
      <p:ext uri="{BB962C8B-B14F-4D97-AF65-F5344CB8AC3E}">
        <p14:creationId xmlns:p14="http://schemas.microsoft.com/office/powerpoint/2010/main" val="2310564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DE4BB-4D58-3B7A-F136-E4B3D704D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0714" cy="43513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200" u="sng" dirty="0"/>
              <a:t>Adults</a:t>
            </a:r>
          </a:p>
          <a:p>
            <a:r>
              <a:rPr lang="en-US" dirty="0">
                <a:solidFill>
                  <a:srgbClr val="00B050"/>
                </a:solidFill>
              </a:rPr>
              <a:t>Survival </a:t>
            </a:r>
          </a:p>
          <a:p>
            <a:r>
              <a:rPr lang="en-US" dirty="0">
                <a:solidFill>
                  <a:srgbClr val="00B050"/>
                </a:solidFill>
              </a:rPr>
              <a:t>Spawning success</a:t>
            </a:r>
          </a:p>
          <a:p>
            <a:r>
              <a:rPr lang="en-US" dirty="0">
                <a:solidFill>
                  <a:srgbClr val="FFC000"/>
                </a:solidFill>
              </a:rPr>
              <a:t>Final reproductive stage </a:t>
            </a:r>
          </a:p>
          <a:p>
            <a:r>
              <a:rPr lang="en-US" dirty="0">
                <a:solidFill>
                  <a:srgbClr val="00B050"/>
                </a:solidFill>
              </a:rPr>
              <a:t>Oxygen respiration</a:t>
            </a:r>
          </a:p>
          <a:p>
            <a:r>
              <a:rPr lang="en-US" dirty="0">
                <a:solidFill>
                  <a:srgbClr val="00B050"/>
                </a:solidFill>
              </a:rPr>
              <a:t>ATPase activity</a:t>
            </a:r>
          </a:p>
          <a:p>
            <a:r>
              <a:rPr lang="en-US" dirty="0">
                <a:solidFill>
                  <a:srgbClr val="FF0000"/>
                </a:solidFill>
              </a:rPr>
              <a:t>Gill gene expression</a:t>
            </a:r>
          </a:p>
          <a:p>
            <a:r>
              <a:rPr lang="en-US" dirty="0">
                <a:solidFill>
                  <a:srgbClr val="FF0000"/>
                </a:solidFill>
              </a:rPr>
              <a:t>Gamete gene expression and small RNA profile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77FD99-C63D-C0D5-D1CE-FE91A73A697B}"/>
              </a:ext>
            </a:extLst>
          </p:cNvPr>
          <p:cNvSpPr txBox="1"/>
          <p:nvPr/>
        </p:nvSpPr>
        <p:spPr>
          <a:xfrm>
            <a:off x="6791849" y="1825625"/>
            <a:ext cx="45619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/>
              <a:t>Larvae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FF00"/>
                </a:highlight>
              </a:rPr>
              <a:t>Survival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FF00"/>
                </a:highlight>
              </a:rPr>
              <a:t>Growth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highlight>
                  <a:srgbClr val="FFFF00"/>
                </a:highlight>
              </a:rPr>
              <a:t>Gene expression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0F9C54-CD74-44CA-9779-7E729CA446C4}"/>
              </a:ext>
            </a:extLst>
          </p:cNvPr>
          <p:cNvSpPr/>
          <p:nvPr/>
        </p:nvSpPr>
        <p:spPr>
          <a:xfrm>
            <a:off x="1" y="149290"/>
            <a:ext cx="11353799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14F9284-67F2-BCEF-FE9D-B433D1B6BA71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Sampling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F76C50-4A9D-5631-0B7F-393A392ECFBD}"/>
              </a:ext>
            </a:extLst>
          </p:cNvPr>
          <p:cNvSpPr txBox="1"/>
          <p:nvPr/>
        </p:nvSpPr>
        <p:spPr>
          <a:xfrm>
            <a:off x="7555104" y="4071632"/>
            <a:ext cx="3035439" cy="2246769"/>
          </a:xfrm>
          <a:prstGeom prst="rect">
            <a:avLst/>
          </a:prstGeom>
          <a:noFill/>
          <a:ln w="19050">
            <a:solidFill>
              <a:srgbClr val="3236D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Stage</a:t>
            </a:r>
          </a:p>
          <a:p>
            <a:r>
              <a:rPr lang="en-US" sz="2800" dirty="0">
                <a:solidFill>
                  <a:srgbClr val="00B050"/>
                </a:solidFill>
              </a:rPr>
              <a:t>Data analysis</a:t>
            </a:r>
          </a:p>
          <a:p>
            <a:r>
              <a:rPr lang="en-US" sz="2800" dirty="0">
                <a:solidFill>
                  <a:srgbClr val="FFC000"/>
                </a:solidFill>
              </a:rPr>
              <a:t>Data collection</a:t>
            </a:r>
          </a:p>
          <a:p>
            <a:r>
              <a:rPr lang="en-US" sz="2800" dirty="0">
                <a:solidFill>
                  <a:srgbClr val="FF0000"/>
                </a:solidFill>
              </a:rPr>
              <a:t>Sample prep</a:t>
            </a:r>
          </a:p>
          <a:p>
            <a:r>
              <a:rPr lang="en-US" sz="2800" dirty="0">
                <a:highlight>
                  <a:srgbClr val="FFFF00"/>
                </a:highlight>
              </a:rPr>
              <a:t>Redo in Year 2</a:t>
            </a:r>
          </a:p>
        </p:txBody>
      </p:sp>
    </p:spTree>
    <p:extLst>
      <p:ext uri="{BB962C8B-B14F-4D97-AF65-F5344CB8AC3E}">
        <p14:creationId xmlns:p14="http://schemas.microsoft.com/office/powerpoint/2010/main" val="3965518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46A52-62FA-DFB2-4233-1956901A6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5102" y="1760311"/>
            <a:ext cx="633548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Survival was high in all groups, indicating that adults from both species of clams are capable of living for extended times at low </a:t>
            </a:r>
            <a:r>
              <a:rPr lang="en-US" dirty="0" err="1"/>
              <a:t>pH.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Spawning success was low, likely due either to insufficient maturation or issues with the methodology. Further analysis of histological sections can help clear this up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Complications with spawning and larval rearing led to no data collection for larvae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23D29EB-ABEC-C00F-0DF5-A4202AB3E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8567"/>
              </p:ext>
            </p:extLst>
          </p:nvPr>
        </p:nvGraphicFramePr>
        <p:xfrm>
          <a:off x="391886" y="1953175"/>
          <a:ext cx="4590663" cy="315065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30221">
                  <a:extLst>
                    <a:ext uri="{9D8B030D-6E8A-4147-A177-3AD203B41FA5}">
                      <a16:colId xmlns:a16="http://schemas.microsoft.com/office/drawing/2014/main" val="3352927432"/>
                    </a:ext>
                  </a:extLst>
                </a:gridCol>
                <a:gridCol w="1530221">
                  <a:extLst>
                    <a:ext uri="{9D8B030D-6E8A-4147-A177-3AD203B41FA5}">
                      <a16:colId xmlns:a16="http://schemas.microsoft.com/office/drawing/2014/main" val="2454609637"/>
                    </a:ext>
                  </a:extLst>
                </a:gridCol>
                <a:gridCol w="1530221">
                  <a:extLst>
                    <a:ext uri="{9D8B030D-6E8A-4147-A177-3AD203B41FA5}">
                      <a16:colId xmlns:a16="http://schemas.microsoft.com/office/drawing/2014/main" val="2192765657"/>
                    </a:ext>
                  </a:extLst>
                </a:gridCol>
              </a:tblGrid>
              <a:tr h="590330">
                <a:tc>
                  <a:txBody>
                    <a:bodyPr/>
                    <a:lstStyle/>
                    <a:p>
                      <a:r>
                        <a:rPr lang="en-US" dirty="0"/>
                        <a:t>Treatment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Survival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Spawning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933775"/>
                  </a:ext>
                </a:extLst>
              </a:tr>
              <a:tr h="590330">
                <a:tc>
                  <a:txBody>
                    <a:bodyPr/>
                    <a:lstStyle/>
                    <a:p>
                      <a:r>
                        <a:rPr lang="en-US" dirty="0"/>
                        <a:t>Littleneck </a:t>
                      </a:r>
                    </a:p>
                    <a:p>
                      <a:r>
                        <a:rPr lang="en-US" dirty="0"/>
                        <a:t>Ambient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147738"/>
                  </a:ext>
                </a:extLst>
              </a:tr>
              <a:tr h="590330">
                <a:tc>
                  <a:txBody>
                    <a:bodyPr/>
                    <a:lstStyle/>
                    <a:p>
                      <a:r>
                        <a:rPr lang="en-US" dirty="0"/>
                        <a:t>Littleneck </a:t>
                      </a:r>
                    </a:p>
                    <a:p>
                      <a:r>
                        <a:rPr lang="en-US" dirty="0"/>
                        <a:t>OA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254436"/>
                  </a:ext>
                </a:extLst>
              </a:tr>
              <a:tr h="590330">
                <a:tc>
                  <a:txBody>
                    <a:bodyPr/>
                    <a:lstStyle/>
                    <a:p>
                      <a:r>
                        <a:rPr lang="en-US" dirty="0"/>
                        <a:t>Manila </a:t>
                      </a:r>
                    </a:p>
                    <a:p>
                      <a:r>
                        <a:rPr lang="en-US" dirty="0"/>
                        <a:t>Ambient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871852"/>
                  </a:ext>
                </a:extLst>
              </a:tr>
              <a:tr h="590330">
                <a:tc>
                  <a:txBody>
                    <a:bodyPr/>
                    <a:lstStyle/>
                    <a:p>
                      <a:r>
                        <a:rPr lang="en-US" dirty="0"/>
                        <a:t>Manila </a:t>
                      </a:r>
                    </a:p>
                    <a:p>
                      <a:r>
                        <a:rPr lang="en-US" dirty="0"/>
                        <a:t>OA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7602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78EFA67-817B-E0C9-819F-0E62CCD9152D}"/>
              </a:ext>
            </a:extLst>
          </p:cNvPr>
          <p:cNvSpPr/>
          <p:nvPr/>
        </p:nvSpPr>
        <p:spPr>
          <a:xfrm>
            <a:off x="0" y="149290"/>
            <a:ext cx="11344589" cy="886408"/>
          </a:xfrm>
          <a:prstGeom prst="rect">
            <a:avLst/>
          </a:prstGeom>
          <a:solidFill>
            <a:srgbClr val="3236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81724C-658E-9749-2959-11FDDF79C456}"/>
              </a:ext>
            </a:extLst>
          </p:cNvPr>
          <p:cNvSpPr txBox="1">
            <a:spLocks/>
          </p:cNvSpPr>
          <p:nvPr/>
        </p:nvSpPr>
        <p:spPr>
          <a:xfrm>
            <a:off x="390525" y="-2155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Results - overview</a:t>
            </a:r>
          </a:p>
        </p:txBody>
      </p:sp>
    </p:spTree>
    <p:extLst>
      <p:ext uri="{BB962C8B-B14F-4D97-AF65-F5344CB8AC3E}">
        <p14:creationId xmlns:p14="http://schemas.microsoft.com/office/powerpoint/2010/main" val="4213877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18775</TotalTime>
  <Words>737</Words>
  <Application>Microsoft Office PowerPoint</Application>
  <PresentationFormat>Widescreen</PresentationFormat>
  <Paragraphs>131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Google Sans</vt:lpstr>
      <vt:lpstr>Slack-Lato</vt:lpstr>
      <vt:lpstr>Office Theme</vt:lpstr>
      <vt:lpstr>Comparative Response of Littleneck and Manila Clams From The Puget Sound to Ocean Acidification Conditions Year 1</vt:lpstr>
      <vt:lpstr>Ocean acidification (OA)</vt:lpstr>
      <vt:lpstr>Ocean acidification (OA)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Response of Littleneck and Manila Clams From The Puget Sound to Ocean Acidification Conditions</dc:title>
  <dc:creator>larken root</dc:creator>
  <cp:lastModifiedBy>larken root</cp:lastModifiedBy>
  <cp:revision>15</cp:revision>
  <dcterms:created xsi:type="dcterms:W3CDTF">2022-09-06T16:59:34Z</dcterms:created>
  <dcterms:modified xsi:type="dcterms:W3CDTF">2022-10-06T22:48:44Z</dcterms:modified>
</cp:coreProperties>
</file>

<file path=docProps/thumbnail.jpeg>
</file>